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5" autoAdjust="0"/>
    <p:restoredTop sz="94660"/>
  </p:normalViewPr>
  <p:slideViewPr>
    <p:cSldViewPr>
      <p:cViewPr>
        <p:scale>
          <a:sx n="90" d="100"/>
          <a:sy n="90" d="100"/>
        </p:scale>
        <p:origin x="-1656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40249-A1D1-4AA8-92DA-BBA8A692F043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36FB3-D7BA-4595-AF78-B21108B6F1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054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36FB3-D7BA-4595-AF78-B21108B6F1D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874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Примечание: при оценке </a:t>
            </a:r>
            <a:r>
              <a:rPr lang="ru-RU" dirty="0" err="1" smtClean="0"/>
              <a:t>андроидов</a:t>
            </a:r>
            <a:r>
              <a:rPr lang="ru-RU" dirty="0" smtClean="0"/>
              <a:t> </a:t>
            </a:r>
            <a:r>
              <a:rPr lang="ru-RU" sz="1200" dirty="0" smtClean="0">
                <a:latin typeface="Roboto"/>
              </a:rPr>
              <a:t>л</a:t>
            </a:r>
            <a:r>
              <a:rPr lang="ru-RU" sz="1200" dirty="0" smtClean="0">
                <a:latin typeface="Roboto"/>
                <a:ea typeface="Roboto"/>
              </a:rPr>
              <a:t>учше оценивается робот-</a:t>
            </a:r>
            <a:r>
              <a:rPr lang="ru-RU" sz="1200" dirty="0" err="1" smtClean="0">
                <a:latin typeface="Roboto"/>
                <a:ea typeface="Roboto"/>
              </a:rPr>
              <a:t>андроид</a:t>
            </a:r>
            <a:r>
              <a:rPr lang="ru-RU" sz="1200" dirty="0" smtClean="0">
                <a:latin typeface="Roboto"/>
                <a:ea typeface="Roboto"/>
              </a:rPr>
              <a:t> Эрика: более «естественные» микродвижения, не видно зрачков, азиатская внешность (отличия от «привычного» человека европейской внешности менее заметны), более свободный разговор, хотя пользователи не могли оценить качество речи на японском языке. С ней большинство участников ФГ хотели бы пообщаться.</a:t>
            </a:r>
            <a:r>
              <a:rPr lang="ru-RU" sz="1200" baseline="0" dirty="0" smtClean="0">
                <a:latin typeface="Roboto"/>
                <a:ea typeface="Roboto"/>
              </a:rPr>
              <a:t> </a:t>
            </a:r>
            <a:endParaRPr lang="ru-RU" sz="1200" dirty="0" smtClean="0">
              <a:latin typeface="Roboto"/>
              <a:ea typeface="Roboto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36FB3-D7BA-4595-AF78-B21108B6F1D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874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latin typeface="Roboto"/>
              </a:rPr>
              <a:t>Среди </a:t>
            </a:r>
            <a:r>
              <a:rPr lang="ru-RU" sz="1200" b="1" dirty="0" smtClean="0">
                <a:latin typeface="Roboto"/>
              </a:rPr>
              <a:t>«гуманитариев» </a:t>
            </a:r>
            <a:r>
              <a:rPr lang="ru-RU" sz="1200" dirty="0" smtClean="0">
                <a:latin typeface="Roboto"/>
              </a:rPr>
              <a:t>в единичном случае отношение к роботам определялось оценкой их безопасности </a:t>
            </a:r>
            <a:r>
              <a:rPr lang="ru-RU" sz="1100" dirty="0" smtClean="0">
                <a:latin typeface="Roboto"/>
              </a:rPr>
              <a:t>(выражалось негативное отношение к роботу типа </a:t>
            </a:r>
            <a:r>
              <a:rPr lang="ru-RU" sz="1100" dirty="0" err="1" smtClean="0">
                <a:latin typeface="Roboto"/>
              </a:rPr>
              <a:t>Промобот</a:t>
            </a:r>
            <a:r>
              <a:rPr lang="ru-RU" sz="1100" dirty="0" smtClean="0">
                <a:latin typeface="Roboto"/>
              </a:rPr>
              <a:t> </a:t>
            </a:r>
            <a:r>
              <a:rPr lang="en-US" sz="1100" dirty="0" smtClean="0">
                <a:latin typeface="Roboto"/>
              </a:rPr>
              <a:t>V4</a:t>
            </a:r>
            <a:r>
              <a:rPr lang="ru-RU" sz="1100" dirty="0" smtClean="0">
                <a:latin typeface="Roboto"/>
              </a:rPr>
              <a:t> из-за непривычности его внешнего вида, непредсказуемости и потенциальной опасности поведения, в отличие от </a:t>
            </a:r>
            <a:r>
              <a:rPr lang="ru-RU" sz="1100" dirty="0" err="1" smtClean="0">
                <a:latin typeface="Roboto"/>
              </a:rPr>
              <a:t>андроидов</a:t>
            </a:r>
            <a:r>
              <a:rPr lang="ru-RU" sz="1100" dirty="0" smtClean="0">
                <a:latin typeface="Roboto"/>
              </a:rPr>
              <a:t>, которые «сидят, руками не размахивают»).</a:t>
            </a:r>
            <a:r>
              <a:rPr lang="ru-RU" sz="1200" dirty="0" smtClean="0">
                <a:latin typeface="Roboto"/>
              </a:rPr>
              <a:t> В другом случае проявлялась неготовность видеть в роботах человеческие качества (выражение эмоций), т.к. привыкли, что «машина – это машина».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36FB3-D7BA-4595-AF78-B21108B6F1D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78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C7C42B-5FFE-4D44-BBB5-AB078492E219}" type="datetimeFigureOut">
              <a:rPr lang="ru-RU"/>
              <a:t>27.10.2021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ynergy.ru/assets/upload/news/academy/93.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808" y="3645024"/>
            <a:ext cx="4740106" cy="2962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7"/>
          <p:cNvSpPr/>
          <p:nvPr/>
        </p:nvSpPr>
        <p:spPr bwMode="auto">
          <a:xfrm>
            <a:off x="174741" y="836712"/>
            <a:ext cx="8856984" cy="3009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Roboto"/>
                <a:ea typeface="Roboto"/>
              </a:rPr>
              <a:t>Цель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Roboto"/>
                <a:ea typeface="Roboto"/>
              </a:rPr>
              <a:t>и задачи исследования </a:t>
            </a:r>
            <a:r>
              <a:rPr lang="ru-RU" sz="1400" dirty="0">
                <a:latin typeface="Roboto"/>
                <a:ea typeface="Roboto"/>
              </a:rPr>
              <a:t>– </a:t>
            </a:r>
            <a:r>
              <a:rPr lang="ru-RU" sz="1400" dirty="0" smtClean="0">
                <a:latin typeface="Roboto"/>
                <a:ea typeface="Roboto"/>
              </a:rPr>
              <a:t>уточнить </a:t>
            </a:r>
            <a:r>
              <a:rPr lang="ru-RU" sz="1400" b="1" dirty="0" smtClean="0">
                <a:latin typeface="Roboto"/>
                <a:ea typeface="Roboto"/>
              </a:rPr>
              <a:t>концепцию </a:t>
            </a:r>
            <a:r>
              <a:rPr lang="ru-RU" sz="1400" b="1" dirty="0">
                <a:latin typeface="Roboto"/>
                <a:ea typeface="Roboto"/>
              </a:rPr>
              <a:t>прикладного </a:t>
            </a:r>
            <a:r>
              <a:rPr lang="ru-RU" sz="1400" b="1" dirty="0" smtClean="0">
                <a:latin typeface="Roboto"/>
                <a:ea typeface="Roboto"/>
              </a:rPr>
              <a:t>антропоморфизма в робототехнике</a:t>
            </a:r>
            <a:r>
              <a:rPr lang="ru-RU" sz="1400" dirty="0" smtClean="0">
                <a:latin typeface="Roboto"/>
                <a:ea typeface="Roboto"/>
              </a:rPr>
              <a:t>, </a:t>
            </a:r>
            <a:r>
              <a:rPr lang="ru-RU" sz="1400" dirty="0">
                <a:latin typeface="Roboto"/>
                <a:ea typeface="Roboto"/>
              </a:rPr>
              <a:t>а именно: 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buFont typeface="+mj-lt"/>
              <a:buAutoNum type="arabicPeriod"/>
              <a:defRPr/>
            </a:pPr>
            <a:r>
              <a:rPr lang="ru-RU" sz="1400" dirty="0" smtClean="0">
                <a:latin typeface="Roboto"/>
                <a:ea typeface="Roboto"/>
              </a:rPr>
              <a:t>рассмотреть </a:t>
            </a:r>
            <a:r>
              <a:rPr lang="ru-RU" sz="1400" dirty="0">
                <a:latin typeface="Roboto"/>
                <a:ea typeface="Roboto"/>
              </a:rPr>
              <a:t>базовые принципы восприятия роботов потенциальными </a:t>
            </a:r>
            <a:r>
              <a:rPr lang="ru-RU" sz="1400" dirty="0" smtClean="0">
                <a:latin typeface="Roboto"/>
                <a:ea typeface="Roboto"/>
              </a:rPr>
              <a:t>пользователями</a:t>
            </a:r>
            <a:endParaRPr lang="ru-RU" sz="1400" dirty="0">
              <a:latin typeface="Roboto"/>
              <a:ea typeface="Roboto"/>
            </a:endParaRP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buFont typeface="+mj-lt"/>
              <a:buAutoNum type="arabicPeriod"/>
              <a:defRPr/>
            </a:pPr>
            <a:r>
              <a:rPr lang="ru-RU" sz="1400" dirty="0" smtClean="0">
                <a:latin typeface="Roboto"/>
                <a:ea typeface="Roboto"/>
              </a:rPr>
              <a:t>установить </a:t>
            </a:r>
            <a:r>
              <a:rPr lang="ru-RU" sz="1400" dirty="0">
                <a:latin typeface="Roboto"/>
                <a:ea typeface="Roboto"/>
              </a:rPr>
              <a:t>условия активации антропоморфных проекций, наделения роботов человеческими свойствами и </a:t>
            </a:r>
            <a:r>
              <a:rPr lang="ru-RU" sz="1400" dirty="0" smtClean="0">
                <a:latin typeface="Roboto"/>
                <a:ea typeface="Roboto"/>
              </a:rPr>
              <a:t>характеристиками</a:t>
            </a:r>
            <a:endParaRPr lang="ru-RU" sz="1400" dirty="0">
              <a:latin typeface="Roboto"/>
              <a:ea typeface="Roboto"/>
            </a:endParaRP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buFont typeface="+mj-lt"/>
              <a:buAutoNum type="arabicPeriod"/>
              <a:defRPr/>
            </a:pPr>
            <a:r>
              <a:rPr lang="ru-RU" sz="1400" dirty="0" smtClean="0">
                <a:latin typeface="Roboto"/>
                <a:ea typeface="Roboto"/>
              </a:rPr>
              <a:t>изучить </a:t>
            </a:r>
            <a:r>
              <a:rPr lang="ru-RU" sz="1400" dirty="0">
                <a:latin typeface="Roboto"/>
                <a:ea typeface="Roboto"/>
              </a:rPr>
              <a:t>формирование готовности (или неготовности) пользователей взаимодействовать с роботами в связи с </a:t>
            </a:r>
            <a:r>
              <a:rPr lang="ru-RU" sz="1400" dirty="0" smtClean="0">
                <a:latin typeface="Roboto"/>
                <a:ea typeface="Roboto"/>
              </a:rPr>
              <a:t>антропоморфизмом</a:t>
            </a:r>
          </a:p>
          <a:p>
            <a:pPr marL="342900" indent="-342900"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buFont typeface="+mj-lt"/>
              <a:buAutoNum type="arabicPeriod"/>
              <a:defRPr/>
            </a:pPr>
            <a:r>
              <a:rPr lang="ru-RU" sz="1400" dirty="0" smtClean="0">
                <a:latin typeface="Roboto"/>
                <a:ea typeface="Roboto"/>
              </a:rPr>
              <a:t>провести сравнение разных групп </a:t>
            </a:r>
            <a:r>
              <a:rPr lang="ru-RU" sz="1400" dirty="0" smtClean="0">
                <a:latin typeface="Roboto"/>
                <a:ea typeface="Roboto"/>
              </a:rPr>
              <a:t>пользователей</a:t>
            </a:r>
          </a:p>
          <a:p>
            <a:pPr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defRPr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Roboto"/>
                <a:ea typeface="Roboto"/>
              </a:rPr>
              <a:t>Метод исследования:</a:t>
            </a:r>
            <a:r>
              <a:rPr lang="ru-RU" sz="1400" dirty="0" smtClean="0">
                <a:latin typeface="Roboto"/>
                <a:ea typeface="Roboto"/>
              </a:rPr>
              <a:t> </a:t>
            </a:r>
            <a:r>
              <a:rPr lang="ru-RU" sz="1400" b="1" dirty="0" smtClean="0">
                <a:latin typeface="Roboto"/>
                <a:ea typeface="Roboto"/>
              </a:rPr>
              <a:t>фокус-группа </a:t>
            </a:r>
            <a:r>
              <a:rPr lang="ru-RU" sz="1400" dirty="0" smtClean="0">
                <a:latin typeface="Roboto"/>
                <a:ea typeface="Roboto"/>
              </a:rPr>
              <a:t>с использованием стимульных материалов - видеороликов.</a:t>
            </a:r>
          </a:p>
          <a:p>
            <a:pPr>
              <a:lnSpc>
                <a:spcPct val="114000"/>
              </a:lnSpc>
              <a:spcAft>
                <a:spcPts val="600"/>
              </a:spcAft>
              <a:buClr>
                <a:schemeClr val="accent1"/>
              </a:buClr>
              <a:defRPr/>
            </a:pPr>
            <a:r>
              <a:rPr lang="ru-RU" sz="1400" dirty="0" smtClean="0">
                <a:latin typeface="Roboto"/>
                <a:ea typeface="Roboto"/>
              </a:rPr>
              <a:t>Проведено </a:t>
            </a:r>
            <a:r>
              <a:rPr lang="ru-RU" sz="1400" dirty="0" smtClean="0">
                <a:latin typeface="Roboto"/>
                <a:ea typeface="Roboto"/>
              </a:rPr>
              <a:t>3 фокус-группы в мае 2021 г. в </a:t>
            </a:r>
            <a:r>
              <a:rPr lang="ru-RU" sz="1400" dirty="0" smtClean="0">
                <a:latin typeface="Roboto"/>
                <a:ea typeface="Roboto"/>
              </a:rPr>
              <a:t>ПНИПУ</a:t>
            </a:r>
            <a:endParaRPr lang="ru-RU" sz="1400" dirty="0" smtClean="0">
              <a:latin typeface="Roboto"/>
              <a:ea typeface="Roboto"/>
            </a:endParaRPr>
          </a:p>
        </p:txBody>
      </p:sp>
      <p:pic>
        <p:nvPicPr>
          <p:cNvPr id="6" name="Рисунок 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5485" y="331940"/>
            <a:ext cx="1618223" cy="4124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55776" y="276540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Roboto"/>
              </a:rPr>
              <a:t>Методология исследования</a:t>
            </a:r>
            <a:endParaRPr lang="ru-RU" sz="2700" b="1" dirty="0">
              <a:solidFill>
                <a:schemeClr val="accent2">
                  <a:lumMod val="75000"/>
                </a:schemeClr>
              </a:solidFill>
              <a:latin typeface="Roboto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67544" y="1700808"/>
            <a:ext cx="8564181" cy="576064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7634" y="6058638"/>
            <a:ext cx="4572000" cy="72385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4000"/>
              </a:lnSpc>
              <a:spcAft>
                <a:spcPts val="600"/>
              </a:spcAft>
              <a:buClr>
                <a:srgbClr val="4472C4"/>
              </a:buClr>
              <a:defRPr/>
            </a:pPr>
            <a:r>
              <a:rPr lang="ru-RU" sz="1200" i="1" dirty="0">
                <a:solidFill>
                  <a:prstClr val="black"/>
                </a:solidFill>
                <a:latin typeface="Roboto"/>
                <a:ea typeface="Roboto"/>
              </a:rPr>
              <a:t>* Представлены начальные этапы исследования, проводимого в рамках гранта регионального конкурса РФФИ и Пермского края № 20-411-590002</a:t>
            </a:r>
            <a:endParaRPr lang="ru-RU" sz="1200" i="1" dirty="0">
              <a:solidFill>
                <a:prstClr val="black"/>
              </a:solidFill>
              <a:latin typeface="Roboto"/>
              <a:ea typeface="Roboto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187" y="3795486"/>
            <a:ext cx="5022304" cy="1965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4000"/>
              </a:lnSpc>
              <a:spcAft>
                <a:spcPts val="600"/>
              </a:spcAft>
              <a:buClr>
                <a:srgbClr val="4472C4"/>
              </a:buClr>
              <a:defRPr/>
            </a:pPr>
            <a:r>
              <a:rPr lang="ru-RU" sz="1400" dirty="0">
                <a:solidFill>
                  <a:srgbClr val="ED7D31">
                    <a:lumMod val="75000"/>
                  </a:srgbClr>
                </a:solidFill>
                <a:latin typeface="Roboto"/>
                <a:ea typeface="Roboto"/>
              </a:rPr>
              <a:t>Участники исследования:</a:t>
            </a:r>
            <a:r>
              <a:rPr lang="ru-RU" sz="1400" dirty="0">
                <a:solidFill>
                  <a:prstClr val="black"/>
                </a:solidFill>
                <a:latin typeface="Roboto"/>
                <a:ea typeface="Roboto"/>
              </a:rPr>
              <a:t> 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Clr>
                <a:srgbClr val="4472C4"/>
              </a:buClr>
              <a:buFont typeface="+mj-lt"/>
              <a:buAutoNum type="arabicParenR"/>
              <a:defRPr/>
            </a:pPr>
            <a:r>
              <a:rPr lang="ru-RU" sz="1400" dirty="0">
                <a:solidFill>
                  <a:prstClr val="black"/>
                </a:solidFill>
                <a:latin typeface="Roboto"/>
                <a:ea typeface="Roboto"/>
              </a:rPr>
              <a:t>«гуманитарии»: студенты-бакалавры направления </a:t>
            </a:r>
            <a:r>
              <a:rPr lang="ru-RU" sz="1400" dirty="0" smtClean="0">
                <a:solidFill>
                  <a:prstClr val="black"/>
                </a:solidFill>
                <a:latin typeface="Roboto"/>
                <a:ea typeface="Roboto"/>
              </a:rPr>
              <a:t>«ГМУ», </a:t>
            </a:r>
            <a:r>
              <a:rPr lang="ru-RU" sz="1400" dirty="0">
                <a:solidFill>
                  <a:prstClr val="black"/>
                </a:solidFill>
                <a:latin typeface="Roboto"/>
                <a:ea typeface="Roboto"/>
              </a:rPr>
              <a:t>с небольшим опытом знакомства с робототехникой, большинство – девушки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Clr>
                <a:srgbClr val="4472C4"/>
              </a:buClr>
              <a:buFont typeface="+mj-lt"/>
              <a:buAutoNum type="arabicParenR"/>
              <a:defRPr/>
            </a:pPr>
            <a:r>
              <a:rPr lang="ru-RU" sz="1400" dirty="0">
                <a:solidFill>
                  <a:prstClr val="black"/>
                </a:solidFill>
                <a:latin typeface="Roboto"/>
                <a:ea typeface="Roboto"/>
              </a:rPr>
              <a:t> «технари»: аспиранты технического профиля, не относящегося к IT-сфере, с достаточным опытом знакомства с робототехникой, большинство – юноши</a:t>
            </a:r>
            <a:endParaRPr lang="ru-RU" sz="1400" dirty="0">
              <a:solidFill>
                <a:prstClr val="black"/>
              </a:solidFill>
              <a:latin typeface="Roboto"/>
              <a:ea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5485" y="331940"/>
            <a:ext cx="1618223" cy="412420"/>
          </a:xfrm>
          <a:prstGeom prst="rect">
            <a:avLst/>
          </a:prstGeom>
        </p:spPr>
      </p:pic>
      <p:pic>
        <p:nvPicPr>
          <p:cNvPr id="1026" name="Picture 2" descr="F:\Исследование роботизации\Видео с роботами\Промобот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3" t="13084" r="56169" b="13454"/>
          <a:stretch/>
        </p:blipFill>
        <p:spPr bwMode="auto">
          <a:xfrm>
            <a:off x="59323" y="1420727"/>
            <a:ext cx="1368910" cy="203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Исследование роботизации\Видео с роботами\Промобот2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20" t="25640" r="25843" b="25123"/>
          <a:stretch/>
        </p:blipFill>
        <p:spPr bwMode="auto">
          <a:xfrm>
            <a:off x="134012" y="4005064"/>
            <a:ext cx="1285393" cy="125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 bwMode="auto">
          <a:xfrm>
            <a:off x="1943708" y="61096"/>
            <a:ext cx="6732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Roboto"/>
              </a:rPr>
              <a:t>Восприятие роботов потенциальными пользователями</a:t>
            </a:r>
            <a:endParaRPr lang="ru-RU" sz="2700" b="1" dirty="0">
              <a:solidFill>
                <a:schemeClr val="accent2">
                  <a:lumMod val="75000"/>
                </a:schemeClr>
              </a:solidFill>
              <a:latin typeface="Roboto"/>
            </a:endParaRPr>
          </a:p>
        </p:txBody>
      </p:sp>
      <p:sp>
        <p:nvSpPr>
          <p:cNvPr id="10" name="TextBox 17"/>
          <p:cNvSpPr/>
          <p:nvPr/>
        </p:nvSpPr>
        <p:spPr bwMode="auto">
          <a:xfrm>
            <a:off x="1475656" y="1033087"/>
            <a:ext cx="7416824" cy="4434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Антропоморфные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роботы типа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Промобот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V4</a:t>
            </a: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Способствует «одушевлению»</a:t>
            </a:r>
            <a:r>
              <a:rPr lang="ru-RU" sz="1600" dirty="0" smtClean="0">
                <a:latin typeface="Roboto"/>
                <a:ea typeface="Roboto"/>
              </a:rPr>
              <a:t>: 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подвижное изображение лица на дисплее, </a:t>
            </a:r>
            <a:r>
              <a:rPr lang="ru-RU" sz="1600" dirty="0">
                <a:latin typeface="Roboto"/>
                <a:ea typeface="Roboto"/>
              </a:rPr>
              <a:t>выражение эмоций </a:t>
            </a:r>
            <a:r>
              <a:rPr lang="ru-RU" sz="1600" dirty="0" smtClean="0">
                <a:latin typeface="Roboto"/>
                <a:ea typeface="Roboto"/>
              </a:rPr>
              <a:t>(!)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способность разговаривать и двигаться; плавные и уместные движения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элементы взаимодействия с человеком (наличие реакции)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корпус</a:t>
            </a:r>
            <a:r>
              <a:rPr lang="ru-RU" sz="1600" dirty="0">
                <a:latin typeface="Roboto"/>
                <a:ea typeface="Roboto"/>
              </a:rPr>
              <a:t>, напоминающий строение </a:t>
            </a:r>
            <a:r>
              <a:rPr lang="ru-RU" sz="1600" dirty="0" smtClean="0">
                <a:latin typeface="Roboto"/>
                <a:ea typeface="Roboto"/>
              </a:rPr>
              <a:t>человека </a:t>
            </a:r>
            <a:r>
              <a:rPr lang="ru-RU" sz="1600" dirty="0">
                <a:latin typeface="Roboto"/>
                <a:ea typeface="Roboto"/>
              </a:rPr>
              <a:t>(голова, плечи, туловище)</a:t>
            </a: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Препятствует «одушевлению»: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latin typeface="Roboto"/>
                <a:ea typeface="Roboto"/>
              </a:rPr>
              <a:t>монотонный стандартизированный голос  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err="1" smtClean="0">
                <a:latin typeface="Roboto"/>
                <a:ea typeface="Roboto"/>
              </a:rPr>
              <a:t>запрограммированность</a:t>
            </a:r>
            <a:r>
              <a:rPr lang="ru-RU" sz="1600" dirty="0" smtClean="0">
                <a:latin typeface="Roboto"/>
                <a:ea typeface="Roboto"/>
              </a:rPr>
              <a:t> поведения и речи, «отсутствие своего мнения»</a:t>
            </a: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Общий </a:t>
            </a:r>
            <a:r>
              <a:rPr lang="ru-RU" sz="1600" u="sng" dirty="0" smtClean="0">
                <a:latin typeface="Roboto"/>
                <a:ea typeface="Roboto"/>
              </a:rPr>
              <a:t>образ</a:t>
            </a:r>
            <a:r>
              <a:rPr lang="ru-RU" sz="1600" dirty="0" smtClean="0">
                <a:latin typeface="Roboto"/>
                <a:ea typeface="Roboto"/>
              </a:rPr>
              <a:t>: Достаточно цельный образ (разные характеристики соответствуют друг другу), большинством воспринимается </a:t>
            </a:r>
            <a:r>
              <a:rPr lang="ru-RU" sz="1600" b="1" dirty="0" smtClean="0">
                <a:latin typeface="Roboto"/>
                <a:ea typeface="Roboto"/>
              </a:rPr>
              <a:t>как игрушка </a:t>
            </a:r>
            <a:r>
              <a:rPr lang="ru-RU" sz="1600" dirty="0" smtClean="0">
                <a:latin typeface="Roboto"/>
                <a:ea typeface="Roboto"/>
              </a:rPr>
              <a:t>– </a:t>
            </a:r>
            <a:r>
              <a:rPr lang="ru-RU" sz="1600" dirty="0">
                <a:latin typeface="Roboto"/>
                <a:ea typeface="Roboto"/>
              </a:rPr>
              <a:t>вызывает интерес, </a:t>
            </a:r>
            <a:r>
              <a:rPr lang="ru-RU" sz="1600" dirty="0" smtClean="0">
                <a:latin typeface="Roboto"/>
                <a:ea typeface="Roboto"/>
              </a:rPr>
              <a:t>желание проверить возможности и реакцию; элемент развлечения (обмен эмоциями)  </a:t>
            </a:r>
            <a:endParaRPr lang="ru-RU" sz="1600" dirty="0">
              <a:latin typeface="Roboto"/>
              <a:ea typeface="Roboto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4716016" y="5444919"/>
            <a:ext cx="2780595" cy="907887"/>
          </a:xfrm>
          <a:prstGeom prst="wedgeRoundRectCallout">
            <a:avLst>
              <a:gd name="adj1" fmla="val 91568"/>
              <a:gd name="adj2" fmla="val 6847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Roboto"/>
              </a:rPr>
              <a:t>«полезная </a:t>
            </a:r>
            <a:r>
              <a:rPr lang="ru-RU" sz="1400" dirty="0">
                <a:solidFill>
                  <a:schemeClr val="tx1"/>
                </a:solidFill>
                <a:latin typeface="Roboto"/>
              </a:rPr>
              <a:t>игрушка», «дружелюбное информационное табло</a:t>
            </a:r>
            <a:r>
              <a:rPr lang="ru-RU" sz="1400" dirty="0" smtClean="0">
                <a:solidFill>
                  <a:schemeClr val="tx1"/>
                </a:solidFill>
                <a:latin typeface="Roboto"/>
              </a:rPr>
              <a:t>», «милый» </a:t>
            </a:r>
            <a:endParaRPr lang="ru-RU" sz="1400" dirty="0">
              <a:solidFill>
                <a:schemeClr val="tx1"/>
              </a:solidFill>
              <a:latin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5485" y="331940"/>
            <a:ext cx="1618223" cy="412420"/>
          </a:xfrm>
          <a:prstGeom prst="rect">
            <a:avLst/>
          </a:prstGeom>
        </p:spPr>
      </p:pic>
      <p:pic>
        <p:nvPicPr>
          <p:cNvPr id="1029" name="Picture 5" descr="F:\Исследование роботизации\Видео с роботами\Андроид Пермь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91" t="4005" r="14035" b="5731"/>
          <a:stretch/>
        </p:blipFill>
        <p:spPr bwMode="auto">
          <a:xfrm>
            <a:off x="62985" y="1412776"/>
            <a:ext cx="1323433" cy="1323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Исследование роботизации\Видео с роботами\Андроид Эрика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9" r="21117"/>
          <a:stretch/>
        </p:blipFill>
        <p:spPr bwMode="auto">
          <a:xfrm>
            <a:off x="80213" y="3152824"/>
            <a:ext cx="1323433" cy="1704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 bwMode="auto">
          <a:xfrm>
            <a:off x="1943708" y="61096"/>
            <a:ext cx="6732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Roboto"/>
              </a:rPr>
              <a:t>Восприятие роботов потенциальными пользователями</a:t>
            </a:r>
            <a:endParaRPr lang="ru-RU" sz="2700" b="1" dirty="0">
              <a:solidFill>
                <a:schemeClr val="accent2">
                  <a:lumMod val="75000"/>
                </a:schemeClr>
              </a:solidFill>
              <a:latin typeface="Roboto"/>
            </a:endParaRPr>
          </a:p>
        </p:txBody>
      </p:sp>
      <p:sp>
        <p:nvSpPr>
          <p:cNvPr id="11" name="TextBox 17"/>
          <p:cNvSpPr/>
          <p:nvPr/>
        </p:nvSpPr>
        <p:spPr bwMode="auto">
          <a:xfrm>
            <a:off x="1453029" y="1015203"/>
            <a:ext cx="7573743" cy="4691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Высокоантропоморфные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роботы (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андроиды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)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Робо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-Си и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Roboto"/>
                <a:ea typeface="Roboto"/>
              </a:rPr>
              <a:t>Эрика 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Roboto"/>
              <a:ea typeface="Roboto"/>
            </a:endParaRP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Способствует «одушевлению»</a:t>
            </a:r>
            <a:r>
              <a:rPr lang="ru-RU" sz="1600" dirty="0" smtClean="0">
                <a:latin typeface="Roboto"/>
                <a:ea typeface="Roboto"/>
              </a:rPr>
              <a:t>: 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внешний вид (лицо, волосы, одежда) 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плавные движения</a:t>
            </a: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Препятствует «одушевлению»</a:t>
            </a:r>
            <a:r>
              <a:rPr lang="ru-RU" sz="1600" dirty="0" smtClean="0">
                <a:latin typeface="Roboto"/>
                <a:ea typeface="Roboto"/>
              </a:rPr>
              <a:t>: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«стеклянный взгляд» (!)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неестественная речь (!)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неестественная мимика</a:t>
            </a:r>
          </a:p>
          <a:p>
            <a:pPr marL="171450" indent="-171450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Roboto"/>
                <a:ea typeface="Roboto"/>
              </a:rPr>
              <a:t>статичность, недостаток </a:t>
            </a:r>
            <a:r>
              <a:rPr lang="ru-RU" sz="1600" dirty="0" err="1" smtClean="0">
                <a:latin typeface="Roboto"/>
                <a:ea typeface="Roboto"/>
              </a:rPr>
              <a:t>микродвижений</a:t>
            </a:r>
            <a:endParaRPr lang="ru-RU" sz="1600" dirty="0">
              <a:latin typeface="Roboto"/>
              <a:ea typeface="Roboto"/>
            </a:endParaRPr>
          </a:p>
          <a:p>
            <a:pPr>
              <a:lnSpc>
                <a:spcPct val="114000"/>
              </a:lnSpc>
              <a:spcAft>
                <a:spcPts val="600"/>
              </a:spcAft>
              <a:defRPr/>
            </a:pPr>
            <a:r>
              <a:rPr lang="ru-RU" sz="1600" u="sng" dirty="0" smtClean="0">
                <a:latin typeface="Roboto"/>
                <a:ea typeface="Roboto"/>
              </a:rPr>
              <a:t>Общий </a:t>
            </a:r>
            <a:r>
              <a:rPr lang="ru-RU" sz="1600" u="sng" dirty="0">
                <a:latin typeface="Roboto"/>
                <a:ea typeface="Roboto"/>
              </a:rPr>
              <a:t>образ</a:t>
            </a:r>
            <a:r>
              <a:rPr lang="ru-RU" sz="1600" dirty="0">
                <a:latin typeface="Roboto"/>
                <a:ea typeface="Roboto"/>
              </a:rPr>
              <a:t>: </a:t>
            </a:r>
            <a:r>
              <a:rPr lang="ru-RU" sz="1600" dirty="0" smtClean="0">
                <a:latin typeface="Roboto"/>
                <a:ea typeface="Roboto"/>
              </a:rPr>
              <a:t>Отсутствие </a:t>
            </a:r>
            <a:r>
              <a:rPr lang="ru-RU" sz="1600" dirty="0">
                <a:latin typeface="Roboto"/>
                <a:ea typeface="Roboto"/>
              </a:rPr>
              <a:t>цельного образа, несоответствие характеристик </a:t>
            </a:r>
            <a:r>
              <a:rPr lang="ru-RU" sz="1600" dirty="0" smtClean="0">
                <a:latin typeface="Roboto"/>
                <a:ea typeface="Roboto"/>
              </a:rPr>
              <a:t>робота друг </a:t>
            </a:r>
            <a:r>
              <a:rPr lang="ru-RU" sz="1600" dirty="0">
                <a:latin typeface="Roboto"/>
                <a:ea typeface="Roboto"/>
              </a:rPr>
              <a:t>другу </a:t>
            </a:r>
            <a:r>
              <a:rPr lang="ru-RU" sz="1600" dirty="0" smtClean="0">
                <a:latin typeface="Roboto"/>
                <a:ea typeface="Roboto"/>
              </a:rPr>
              <a:t>и </a:t>
            </a:r>
            <a:r>
              <a:rPr lang="ru-RU" sz="1600" dirty="0">
                <a:latin typeface="Roboto"/>
                <a:ea typeface="Roboto"/>
              </a:rPr>
              <a:t>ожиданиям </a:t>
            </a:r>
            <a:r>
              <a:rPr lang="ru-RU" sz="1600" dirty="0" smtClean="0">
                <a:latin typeface="Roboto"/>
                <a:ea typeface="Roboto"/>
              </a:rPr>
              <a:t>пользователей, что вызывает отторжение. Роботы-</a:t>
            </a:r>
            <a:r>
              <a:rPr lang="ru-RU" sz="1600" dirty="0" err="1" smtClean="0">
                <a:latin typeface="Roboto"/>
                <a:ea typeface="Roboto"/>
              </a:rPr>
              <a:t>андроиды</a:t>
            </a:r>
            <a:r>
              <a:rPr lang="ru-RU" sz="1600" dirty="0" smtClean="0">
                <a:latin typeface="Roboto"/>
                <a:ea typeface="Roboto"/>
              </a:rPr>
              <a:t> </a:t>
            </a:r>
            <a:r>
              <a:rPr lang="ru-RU" sz="1600" dirty="0">
                <a:latin typeface="Roboto"/>
                <a:ea typeface="Roboto"/>
              </a:rPr>
              <a:t>по своей внешности сразу воспринимаются как люди и у пользователей возникают </a:t>
            </a:r>
            <a:r>
              <a:rPr lang="ru-RU" sz="1600" b="1" dirty="0">
                <a:latin typeface="Roboto"/>
                <a:ea typeface="Roboto"/>
              </a:rPr>
              <a:t>повышенные ожидания </a:t>
            </a:r>
            <a:r>
              <a:rPr lang="ru-RU" sz="1600" dirty="0" smtClean="0">
                <a:latin typeface="Roboto"/>
                <a:ea typeface="Roboto"/>
              </a:rPr>
              <a:t>относительно </a:t>
            </a:r>
            <a:r>
              <a:rPr lang="ru-RU" sz="1600" dirty="0">
                <a:latin typeface="Roboto"/>
                <a:ea typeface="Roboto"/>
              </a:rPr>
              <a:t>возможностей и поведения </a:t>
            </a:r>
            <a:r>
              <a:rPr lang="ru-RU" sz="1600" dirty="0" smtClean="0">
                <a:latin typeface="Roboto"/>
                <a:ea typeface="Roboto"/>
              </a:rPr>
              <a:t>роботов-</a:t>
            </a:r>
            <a:r>
              <a:rPr lang="ru-RU" sz="1600" dirty="0" err="1" smtClean="0">
                <a:latin typeface="Roboto"/>
                <a:ea typeface="Roboto"/>
              </a:rPr>
              <a:t>андроидов</a:t>
            </a:r>
            <a:r>
              <a:rPr lang="ru-RU" sz="1600" dirty="0" smtClean="0">
                <a:latin typeface="Roboto"/>
                <a:ea typeface="Roboto"/>
              </a:rPr>
              <a:t>. </a:t>
            </a:r>
            <a:endParaRPr lang="ru-RU" sz="1600" dirty="0">
              <a:latin typeface="Roboto"/>
              <a:ea typeface="Roboto"/>
            </a:endParaRPr>
          </a:p>
        </p:txBody>
      </p:sp>
      <p:sp>
        <p:nvSpPr>
          <p:cNvPr id="12" name="Блок-схема: процесс 11"/>
          <p:cNvSpPr/>
          <p:nvPr/>
        </p:nvSpPr>
        <p:spPr bwMode="auto">
          <a:xfrm>
            <a:off x="5679103" y="2816932"/>
            <a:ext cx="2893223" cy="1224136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Roboto"/>
              </a:rPr>
              <a:t>Принцип согласованности: </a:t>
            </a:r>
            <a:r>
              <a:rPr lang="ru-RU" sz="1400" dirty="0">
                <a:latin typeface="Roboto"/>
              </a:rPr>
              <a:t>необходимость синхронизации внешности и поведения </a:t>
            </a:r>
            <a:r>
              <a:rPr lang="ru-RU" sz="1400" dirty="0" smtClean="0">
                <a:latin typeface="Roboto"/>
              </a:rPr>
              <a:t>робота, в </a:t>
            </a:r>
            <a:r>
              <a:rPr lang="ru-RU" sz="1400" dirty="0" err="1" smtClean="0">
                <a:latin typeface="Roboto"/>
              </a:rPr>
              <a:t>т.ч</a:t>
            </a:r>
            <a:r>
              <a:rPr lang="ru-RU" sz="1400" dirty="0" smtClean="0">
                <a:latin typeface="Roboto"/>
              </a:rPr>
              <a:t>. его речи</a:t>
            </a:r>
            <a:endParaRPr lang="ru-RU" sz="1400" dirty="0">
              <a:latin typeface="Roboto"/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 bwMode="auto">
          <a:xfrm>
            <a:off x="5652120" y="5703546"/>
            <a:ext cx="2605008" cy="674714"/>
          </a:xfrm>
          <a:prstGeom prst="wedgeRoundRectCallout">
            <a:avLst>
              <a:gd name="adj1" fmla="val 63722"/>
              <a:gd name="adj2" fmla="val 10482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Roboto"/>
              </a:rPr>
              <a:t>«Технологический уровень не соответствует визуальному образу»</a:t>
            </a:r>
          </a:p>
        </p:txBody>
      </p:sp>
      <p:sp>
        <p:nvSpPr>
          <p:cNvPr id="15" name="Скругленная прямоугольная выноска 14"/>
          <p:cNvSpPr/>
          <p:nvPr/>
        </p:nvSpPr>
        <p:spPr bwMode="auto">
          <a:xfrm>
            <a:off x="1943708" y="5728775"/>
            <a:ext cx="2421953" cy="864096"/>
          </a:xfrm>
          <a:prstGeom prst="wedgeRoundRectCallout">
            <a:avLst>
              <a:gd name="adj1" fmla="val -73581"/>
              <a:gd name="adj2" fmla="val 5332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Roboto"/>
              </a:rPr>
              <a:t>«Можно издалека перепутать с человеком, а потом станет страшно, неприятно…» </a:t>
            </a:r>
          </a:p>
        </p:txBody>
      </p:sp>
      <p:sp>
        <p:nvSpPr>
          <p:cNvPr id="16" name="Блок-схема: процесс 15"/>
          <p:cNvSpPr/>
          <p:nvPr/>
        </p:nvSpPr>
        <p:spPr bwMode="auto">
          <a:xfrm>
            <a:off x="5652120" y="1390157"/>
            <a:ext cx="2920206" cy="1153046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Roboto"/>
              </a:rPr>
              <a:t>Принцип асимметрии</a:t>
            </a:r>
            <a:r>
              <a:rPr lang="ru-RU" sz="1400" dirty="0">
                <a:latin typeface="Roboto"/>
              </a:rPr>
              <a:t>: </a:t>
            </a:r>
            <a:r>
              <a:rPr lang="ru-RU" sz="1400" dirty="0" smtClean="0">
                <a:latin typeface="Roboto"/>
              </a:rPr>
              <a:t>участники ФГ больше внимания уделяли </a:t>
            </a:r>
            <a:r>
              <a:rPr lang="ru-RU" sz="1400" b="1" dirty="0" smtClean="0">
                <a:latin typeface="Roboto"/>
              </a:rPr>
              <a:t>поведенческим характеристикам </a:t>
            </a:r>
            <a:r>
              <a:rPr lang="ru-RU" sz="1400" dirty="0" smtClean="0">
                <a:latin typeface="Roboto"/>
              </a:rPr>
              <a:t>роботов, а не внешности</a:t>
            </a:r>
            <a:endParaRPr lang="ru-RU" sz="1400" dirty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28934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5485" y="331940"/>
            <a:ext cx="1618223" cy="4124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2011535" y="152635"/>
            <a:ext cx="6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Roboto"/>
              </a:rPr>
              <a:t>Сравнение разных групп пользователей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  <a:latin typeface="Roboto"/>
              </a:rPr>
              <a:t>: «гуманитариев» и «технарей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  <a:latin typeface="Roboto"/>
              </a:rPr>
              <a:t>»</a:t>
            </a:r>
            <a:endParaRPr lang="ru-RU" sz="2700" b="1" dirty="0">
              <a:solidFill>
                <a:schemeClr val="accent2">
                  <a:lumMod val="75000"/>
                </a:schemeClr>
              </a:solidFill>
              <a:latin typeface="Roboto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25485" y="1537631"/>
            <a:ext cx="8640960" cy="5203737"/>
          </a:xfrm>
        </p:spPr>
        <p:txBody>
          <a:bodyPr>
            <a:noAutofit/>
          </a:bodyPr>
          <a:lstStyle/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Roboto"/>
              </a:rPr>
              <a:t>Как </a:t>
            </a:r>
            <a:r>
              <a:rPr lang="ru-RU" sz="1400" dirty="0">
                <a:latin typeface="Roboto"/>
              </a:rPr>
              <a:t>среди </a:t>
            </a:r>
            <a:r>
              <a:rPr lang="ru-RU" sz="1400" dirty="0" smtClean="0">
                <a:latin typeface="Roboto"/>
              </a:rPr>
              <a:t>«технарей», </a:t>
            </a:r>
            <a:r>
              <a:rPr lang="ru-RU" sz="1400" dirty="0">
                <a:latin typeface="Roboto"/>
              </a:rPr>
              <a:t>так и среди </a:t>
            </a:r>
            <a:r>
              <a:rPr lang="ru-RU" sz="1400" dirty="0" smtClean="0">
                <a:latin typeface="Roboto"/>
              </a:rPr>
              <a:t>«гуманитариев» </a:t>
            </a:r>
            <a:r>
              <a:rPr lang="ru-RU" sz="1400" dirty="0">
                <a:latin typeface="Roboto"/>
              </a:rPr>
              <a:t>представлены </a:t>
            </a:r>
            <a:r>
              <a:rPr lang="ru-RU" sz="1400" b="1" dirty="0">
                <a:latin typeface="Roboto"/>
              </a:rPr>
              <a:t>разные типы отношения </a:t>
            </a:r>
            <a:r>
              <a:rPr lang="ru-RU" sz="1400" dirty="0">
                <a:latin typeface="Roboto"/>
              </a:rPr>
              <a:t>к </a:t>
            </a:r>
            <a:r>
              <a:rPr lang="ru-RU" sz="1400" dirty="0" err="1" smtClean="0">
                <a:latin typeface="Roboto"/>
              </a:rPr>
              <a:t>антропоморфности</a:t>
            </a:r>
            <a:r>
              <a:rPr lang="ru-RU" sz="1400" dirty="0" smtClean="0">
                <a:latin typeface="Roboto"/>
              </a:rPr>
              <a:t> роботов в диапазоне: </a:t>
            </a: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ru-RU" sz="1400" dirty="0" smtClean="0">
              <a:latin typeface="Roboto"/>
            </a:endParaRP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ru-RU" sz="1400" dirty="0">
              <a:latin typeface="Roboto"/>
            </a:endParaRP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ru-RU" sz="1400" dirty="0" smtClean="0">
              <a:latin typeface="Roboto"/>
            </a:endParaRP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ru-RU" sz="1400" dirty="0" smtClean="0">
              <a:latin typeface="Roboto"/>
            </a:endParaRP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ru-RU" sz="1400" dirty="0" smtClean="0">
              <a:latin typeface="Roboto"/>
            </a:endParaRP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Roboto"/>
              </a:rPr>
              <a:t>При оценке роботов </a:t>
            </a:r>
            <a:r>
              <a:rPr lang="ru-RU" sz="1400" b="1" dirty="0" smtClean="0">
                <a:latin typeface="Roboto"/>
              </a:rPr>
              <a:t>обе группы пользователей </a:t>
            </a:r>
            <a:r>
              <a:rPr lang="ru-RU" sz="1400" dirty="0" smtClean="0">
                <a:latin typeface="Roboto"/>
              </a:rPr>
              <a:t>обращают внимание на одни и те же характеристики и негативно оценивают роботов, поведенческие характеристики которых не совпадают с внешностью. </a:t>
            </a: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Roboto"/>
              </a:rPr>
              <a:t>«Технари» </a:t>
            </a:r>
            <a:r>
              <a:rPr lang="ru-RU" sz="1400" dirty="0" smtClean="0">
                <a:latin typeface="Roboto"/>
              </a:rPr>
              <a:t>более положительно, чем «гуманитарии», реагируют на робота </a:t>
            </a:r>
            <a:r>
              <a:rPr lang="ru-RU" sz="1400" dirty="0">
                <a:latin typeface="Roboto"/>
              </a:rPr>
              <a:t>типа </a:t>
            </a:r>
            <a:r>
              <a:rPr lang="ru-RU" sz="1400" dirty="0" err="1">
                <a:latin typeface="Roboto"/>
              </a:rPr>
              <a:t>Промобот</a:t>
            </a:r>
            <a:r>
              <a:rPr lang="ru-RU" sz="1400" dirty="0">
                <a:latin typeface="Roboto"/>
              </a:rPr>
              <a:t> </a:t>
            </a:r>
            <a:r>
              <a:rPr lang="en-US" sz="1400" dirty="0" smtClean="0">
                <a:latin typeface="Roboto"/>
              </a:rPr>
              <a:t>V4</a:t>
            </a:r>
            <a:r>
              <a:rPr lang="ru-RU" sz="1400" dirty="0">
                <a:latin typeface="Roboto"/>
              </a:rPr>
              <a:t> </a:t>
            </a:r>
            <a:r>
              <a:rPr lang="ru-RU" sz="1400" dirty="0" smtClean="0">
                <a:latin typeface="Roboto"/>
              </a:rPr>
              <a:t>(называют его «дружелюбным», «милым»), видят возможности расширения его коммуникативных функций (использование дисплея), поддерживают внедрение </a:t>
            </a:r>
            <a:r>
              <a:rPr lang="ru-RU" sz="1400" dirty="0" err="1" smtClean="0">
                <a:latin typeface="Roboto"/>
              </a:rPr>
              <a:t>НЕвысокоантропоморфных</a:t>
            </a:r>
            <a:r>
              <a:rPr lang="ru-RU" sz="1400" dirty="0" smtClean="0">
                <a:latin typeface="Roboto"/>
              </a:rPr>
              <a:t> роботов, которые ассоциируются с уже знакомыми  роботами – персонажами массовой культуры (мультфильмов, кино). </a:t>
            </a:r>
          </a:p>
          <a:p>
            <a:pPr marL="361950" indent="-361950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Roboto"/>
              </a:rPr>
              <a:t>Среди </a:t>
            </a:r>
            <a:r>
              <a:rPr lang="ru-RU" sz="1400" b="1" dirty="0" smtClean="0">
                <a:latin typeface="Roboto"/>
              </a:rPr>
              <a:t>«гуманитариев»</a:t>
            </a:r>
            <a:r>
              <a:rPr lang="ru-RU" sz="1400" dirty="0" smtClean="0">
                <a:latin typeface="Roboto"/>
              </a:rPr>
              <a:t> встречаются более разнообразные оценки антропоморфных роботов. Роботы менее знакомы «гуманитариям», чем «технарям», поэтому чаще вызывают удивление или непонимание. </a:t>
            </a:r>
            <a:endParaRPr lang="ru-RU" sz="1400" dirty="0">
              <a:latin typeface="Roboto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735796" y="2729684"/>
            <a:ext cx="3672408" cy="0"/>
          </a:xfrm>
          <a:prstGeom prst="straightConnector1">
            <a:avLst/>
          </a:prstGeom>
          <a:ln w="19050">
            <a:solidFill>
              <a:schemeClr val="accent2"/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1560" y="2221852"/>
            <a:ext cx="2016224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Roboto"/>
              </a:rPr>
              <a:t>Не нужна схожесть робота с </a:t>
            </a:r>
            <a:r>
              <a:rPr lang="ru-RU" sz="1200" dirty="0">
                <a:latin typeface="Roboto"/>
              </a:rPr>
              <a:t>человеком (во внешности </a:t>
            </a:r>
            <a:r>
              <a:rPr lang="ru-RU" sz="1200" dirty="0" smtClean="0">
                <a:latin typeface="Roboto"/>
              </a:rPr>
              <a:t>и выражении эмоций), главное – эффективное выполнение функций</a:t>
            </a:r>
            <a:endParaRPr lang="ru-RU" sz="1200" dirty="0">
              <a:latin typeface="Roboto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6648785" y="2221852"/>
            <a:ext cx="1872208" cy="1015663"/>
          </a:xfrm>
          <a:prstGeom prst="flowChartProcess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200" dirty="0" smtClean="0">
                <a:latin typeface="Roboto"/>
              </a:rPr>
              <a:t>Предпочтение </a:t>
            </a:r>
            <a:r>
              <a:rPr lang="ru-RU" sz="1200" dirty="0">
                <a:latin typeface="Roboto"/>
              </a:rPr>
              <a:t>роботов, максимально похожих на человека </a:t>
            </a:r>
            <a:r>
              <a:rPr lang="ru-RU" sz="1200" dirty="0" smtClean="0">
                <a:latin typeface="Roboto"/>
              </a:rPr>
              <a:t>(«комфортнее» общаться)</a:t>
            </a:r>
            <a:endParaRPr lang="ru-RU" sz="1200" dirty="0">
              <a:latin typeface="Roboto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1880" y="2220937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 smtClean="0">
                <a:solidFill>
                  <a:schemeClr val="accent2"/>
                </a:solidFill>
                <a:latin typeface="Roboto"/>
              </a:rPr>
              <a:t>антропоморфность</a:t>
            </a:r>
            <a:r>
              <a:rPr lang="ru-RU" sz="1400" dirty="0" smtClean="0">
                <a:solidFill>
                  <a:schemeClr val="accent2"/>
                </a:solidFill>
                <a:latin typeface="Roboto"/>
              </a:rPr>
              <a:t> роботов</a:t>
            </a:r>
            <a:endParaRPr lang="ru-RU" sz="1400" dirty="0">
              <a:solidFill>
                <a:schemeClr val="accent2"/>
              </a:solidFill>
              <a:latin typeface="Roboto"/>
            </a:endParaRPr>
          </a:p>
        </p:txBody>
      </p:sp>
      <p:sp>
        <p:nvSpPr>
          <p:cNvPr id="21" name="Минус 20"/>
          <p:cNvSpPr/>
          <p:nvPr/>
        </p:nvSpPr>
        <p:spPr>
          <a:xfrm>
            <a:off x="2735796" y="2348881"/>
            <a:ext cx="468052" cy="288032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люс 21"/>
          <p:cNvSpPr/>
          <p:nvPr/>
        </p:nvSpPr>
        <p:spPr>
          <a:xfrm>
            <a:off x="6012160" y="2276872"/>
            <a:ext cx="396044" cy="360040"/>
          </a:xfrm>
          <a:prstGeom prst="mathPlus">
            <a:avLst>
              <a:gd name="adj1" fmla="val 1853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698</Words>
  <Application>Microsoft Office PowerPoint</Application>
  <DocSecurity>0</DocSecurity>
  <PresentationFormat>Экран (4:3)</PresentationFormat>
  <Paragraphs>57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sega</dc:creator>
  <cp:lastModifiedBy>Алексей</cp:lastModifiedBy>
  <cp:revision>181</cp:revision>
  <dcterms:created xsi:type="dcterms:W3CDTF">2020-12-06T14:51:05Z</dcterms:created>
  <dcterms:modified xsi:type="dcterms:W3CDTF">2021-10-27T10:51:20Z</dcterms:modified>
  <dc:identifier/>
  <dc:language/>
  <cp:version/>
</cp:coreProperties>
</file>