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56" r:id="rId2"/>
    <p:sldId id="275" r:id="rId3"/>
    <p:sldId id="273" r:id="rId4"/>
    <p:sldId id="259" r:id="rId5"/>
    <p:sldId id="260" r:id="rId6"/>
    <p:sldId id="274" r:id="rId7"/>
    <p:sldId id="266" r:id="rId8"/>
    <p:sldId id="297" r:id="rId9"/>
    <p:sldId id="293" r:id="rId10"/>
    <p:sldId id="292" r:id="rId11"/>
    <p:sldId id="294" r:id="rId12"/>
    <p:sldId id="295" r:id="rId13"/>
    <p:sldId id="269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18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898D-78F2-4BEB-938B-E37477E42E98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9CDF-F4EA-427D-A61D-C1F7225D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6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151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Прикладной </a:t>
            </a:r>
            <a:r>
              <a:rPr lang="ru-RU" sz="27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антропоморфизм и человеко-машинное взаимодействие</a:t>
            </a: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2700" dirty="0">
              <a:solidFill>
                <a:schemeClr val="tx1">
                  <a:lumMod val="9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168" y="3075806"/>
            <a:ext cx="7596336" cy="2016224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Авторы доклада: </a:t>
            </a:r>
          </a:p>
          <a:p>
            <a:endParaRPr lang="ru-RU" sz="5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Е.В. Середкина, </a:t>
            </a:r>
            <a:r>
              <a:rPr lang="ru-R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к.филос.н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., доц. каф. </a:t>
            </a:r>
            <a:r>
              <a:rPr lang="ru-R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ФиП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ПНИПУ, </a:t>
            </a:r>
            <a:r>
              <a:rPr lang="ru-R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руков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направления 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HRI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«</a:t>
            </a:r>
            <a:r>
              <a:rPr lang="ru-R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Промобот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</a:p>
          <a:p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И.И. Безукладников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директор ИЦ ИТ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робототехники ПНИПУ, 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к.т.н., доц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каф. АТ 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ПНИПУ</a:t>
            </a:r>
          </a:p>
          <a:p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О.А. Бурова, 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ассистент каф. социологии ПНИПУ</a:t>
            </a:r>
          </a:p>
          <a:p>
            <a:endParaRPr lang="ru-RU" sz="1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19622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1">
                  <a:lumMod val="9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Шестая международная научно-теоретическая конференция «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Коммуникационные тренды в эпоху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постграмотности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креативный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искусственный интеллект в современной культуре</a:t>
            </a:r>
            <a:r>
              <a:rPr lang="ru-RU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(01.04.2022,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г.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Екатеринбург)</a:t>
            </a:r>
            <a:endParaRPr lang="en-US" dirty="0"/>
          </a:p>
        </p:txBody>
      </p:sp>
      <p:pic>
        <p:nvPicPr>
          <p:cNvPr id="1026" name="Picture 2" descr="D:\Helene\Downloads\Логотип+ПНИПУ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7934"/>
            <a:ext cx="546274" cy="5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elene\Downloads\Logo Promob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8097"/>
            <a:ext cx="100811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75656" y="3555452"/>
            <a:ext cx="0" cy="108012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79208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Три версии робота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Promobot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V.4 (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средний, высокий и низкий уровень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антропоморфности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02" y="1419622"/>
            <a:ext cx="2600462" cy="346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15" y="1416085"/>
            <a:ext cx="2601333" cy="34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9622"/>
            <a:ext cx="2740201" cy="20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Helene\Desktop\CONF Ek-burg 1 Aptel 2022\МАТЕРИАЛЫ\20220331_112436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91830"/>
            <a:ext cx="2121343" cy="159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5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511"/>
            <a:ext cx="7315200" cy="720079"/>
          </a:xfrm>
        </p:spPr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Стимульные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материалы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47615"/>
            <a:ext cx="7315200" cy="338440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При проведении фокус-групп использовались стимульные материалы – видеоролики, в которых были представлены сервисные антропоморфные роботы </a:t>
            </a:r>
            <a:r>
              <a:rPr lang="en-US" dirty="0" err="1" smtClean="0"/>
              <a:t>Promobot</a:t>
            </a:r>
            <a:r>
              <a:rPr lang="ru-RU" dirty="0" smtClean="0"/>
              <a:t> </a:t>
            </a:r>
            <a:r>
              <a:rPr lang="ru-RU" dirty="0"/>
              <a:t>V4 в 3-х вариантах (видеоролики записаны на базе лаборатории робототехники ПНИПУ</a:t>
            </a:r>
            <a:r>
              <a:rPr lang="ru-RU" dirty="0" smtClean="0"/>
              <a:t>):</a:t>
            </a:r>
            <a:endParaRPr lang="en-US" dirty="0" smtClean="0"/>
          </a:p>
          <a:p>
            <a:pPr marL="4572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drive.google.com/file/d/1RI6g5MDf7UeIrGcxvTvZzpd1O5IOCRbJ/view</a:t>
            </a:r>
            <a:endParaRPr lang="en-US" dirty="0" smtClean="0"/>
          </a:p>
          <a:p>
            <a:pPr marL="4572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drive.google.com/file/d/18ern0P1x6yYoH4zlxQOJalvGpOs-biC1/view</a:t>
            </a:r>
            <a:endParaRPr lang="en-US" dirty="0" smtClean="0"/>
          </a:p>
          <a:p>
            <a:pPr marL="4572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drive.google.com/file/d/1-OLKeKsELJkxLY8GfoRiCNVG9cLNjyNA/view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0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511"/>
            <a:ext cx="7315200" cy="720079"/>
          </a:xfrm>
        </p:spPr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Предварительные итоги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75606"/>
            <a:ext cx="7315200" cy="345641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Вариант 1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– Стандартный интерфейс. Воспринимается разработчиками как привычный, «нормальный», не вызывает выраженных позитивных или негативных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эмоций.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Вариант 2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– Женский интерфейс. Вызвал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однозначную негативную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реакцию у подавляющего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большинства.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Вариант 3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Неантропоморфный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интерфейс (полоска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). В целом внешний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вид робота вызвал симпатию и доверие, т.к. «робот не пытается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мимикрировать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под человека», соответственно, не возникает завышенных ожиданий относительно его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возможностей.</a:t>
            </a:r>
          </a:p>
          <a:p>
            <a:pPr marL="45720" indent="0">
              <a:buNone/>
            </a:pP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ВЫВОД: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подтверждение базовых принципов прикладного антропоморфизма (в частности, принципа согласованности) + отчасти была подтверждена 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гипотеза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“engineering  </a:t>
            </a:r>
            <a:r>
              <a:rPr lang="en-US" sz="18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bias”.</a:t>
            </a:r>
            <a:r>
              <a:rPr lang="ru-RU" sz="180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внимание!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D:\Helene\Desktop\ОСЕНЬ 2020\ПЕРМЬ КОНФ ИИ Роботы окт 2020\Фото\333BAR_5257_EDI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31590"/>
            <a:ext cx="2417605" cy="362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8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792087"/>
          </a:xfrm>
        </p:spPr>
        <p:txBody>
          <a:bodyPr/>
          <a:lstStyle/>
          <a:p>
            <a:r>
              <a:rPr lang="ru-RU" dirty="0" smtClean="0"/>
              <a:t>Грант РФФИ-2021</a:t>
            </a:r>
            <a:r>
              <a:rPr lang="en-US" dirty="0" smtClean="0"/>
              <a:t>/</a:t>
            </a:r>
            <a:r>
              <a:rPr lang="ru-RU" dirty="0" smtClean="0"/>
              <a:t>2022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47614"/>
            <a:ext cx="7315200" cy="338440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№ 20-411-590002 </a:t>
            </a:r>
            <a:r>
              <a:rPr lang="ru-RU" dirty="0" err="1"/>
              <a:t>р_а_Пермский</a:t>
            </a:r>
            <a:r>
              <a:rPr lang="ru-RU" dirty="0"/>
              <a:t> </a:t>
            </a:r>
            <a:r>
              <a:rPr lang="ru-RU" dirty="0" smtClean="0"/>
              <a:t>край «Теоретические </a:t>
            </a:r>
            <a:r>
              <a:rPr lang="ru-RU" dirty="0"/>
              <a:t>основы прикладного антропоморфизма в робототехнике для успешной интеграции роботов в общество (на примере сервисных роботов </a:t>
            </a:r>
            <a:r>
              <a:rPr lang="ru-RU" dirty="0" err="1"/>
              <a:t>Промобот</a:t>
            </a:r>
            <a:r>
              <a:rPr lang="ru-RU" dirty="0"/>
              <a:t> в Пермском крае</a:t>
            </a:r>
            <a:r>
              <a:rPr lang="ru-RU" dirty="0" smtClean="0"/>
              <a:t>)».</a:t>
            </a:r>
          </a:p>
          <a:p>
            <a:pPr marL="45720" indent="0">
              <a:buNone/>
            </a:pPr>
            <a:r>
              <a:rPr lang="ru-RU" dirty="0" smtClean="0"/>
              <a:t>Участники гранта:</a:t>
            </a:r>
          </a:p>
          <a:p>
            <a:r>
              <a:rPr lang="ru-RU" dirty="0"/>
              <a:t>Середкина Елена Владимировна (Р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Безукладников </a:t>
            </a:r>
            <a:r>
              <a:rPr lang="ru-RU" dirty="0"/>
              <a:t>Игорь Игоревич</a:t>
            </a:r>
          </a:p>
          <a:p>
            <a:r>
              <a:rPr lang="ru-RU" dirty="0" smtClean="0"/>
              <a:t>Бурова </a:t>
            </a:r>
            <a:r>
              <a:rPr lang="ru-RU" dirty="0"/>
              <a:t>Ольга Аркадьевна</a:t>
            </a:r>
          </a:p>
          <a:p>
            <a:r>
              <a:rPr lang="ru-RU" dirty="0"/>
              <a:t>Долгих Михаил Сергеевич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1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5760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Антропоморфизм в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робототехнике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D:\Helene\Desktop\Антропоморфизм\ЧЕРНОВИК\END\PICS\142363607112202810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06316"/>
            <a:ext cx="3548041" cy="207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elene\Desktop\Антропоморфизм\ЧЕРНОВИК\END\PICS\800w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6316"/>
            <a:ext cx="3805147" cy="38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elene\Desktop\Антропоморфизм\ЧЕРНОВИК\END\PICS\(Изображение JPEG, 840 × 560 пикселов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30" y="3189177"/>
            <a:ext cx="2583285" cy="17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Helene\Desktop\Антропоморфизм\ЧЕРНОВИК\END\PICS\0 BWkGO29RR42niij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89177"/>
            <a:ext cx="1171777" cy="17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6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Условия активации антропоморфных проекций</a:t>
            </a:r>
            <a:r>
              <a:rPr lang="de-DE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de-DE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 пользователя 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98172"/>
            <a:ext cx="7924800" cy="3477834"/>
          </a:xfrm>
        </p:spPr>
        <p:txBody>
          <a:bodyPr>
            <a:no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центре внимания находятся два ключевых фактора: </a:t>
            </a:r>
            <a:endParaRPr lang="de-DE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de-DE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) человекоподобный (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антропоморфизирующий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) внешний вид; </a:t>
            </a:r>
            <a:endParaRPr lang="de-DE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de-DE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) автономное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движение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поведение.</a:t>
            </a:r>
            <a:endParaRPr lang="de-DE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Теоретические исследования показывают, что усиление даже одного из этих факторов позволяет роботу достичь «социального порога»: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люди начинают воспринимать его в качестве социального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агента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Мы сформулировали ДВА принципа: 1) принцип асимметрии; 2) принцип согласованности.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7315200" cy="5775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Принцип асимметрии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75606"/>
            <a:ext cx="7315200" cy="2654645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Поведенческий реализм важнее высоко антропоморфной внешности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(!)</a:t>
            </a:r>
            <a:endParaRPr lang="de-DE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→ «Зловещая долина»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de-DE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→ относительная гармония</a:t>
            </a: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154788" y="2523505"/>
            <a:ext cx="360040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54788" y="2523505"/>
            <a:ext cx="0" cy="463712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54788" y="2987217"/>
            <a:ext cx="360040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08104" y="2354228"/>
            <a:ext cx="269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Снизить антропоморфизм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4828" y="2791044"/>
            <a:ext cx="3238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Усилить поведенческий реализм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192" y="245845"/>
            <a:ext cx="7315200" cy="64954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Принцип согласованности 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03598"/>
            <a:ext cx="7315200" cy="34563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Речь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идет о синхронизации внешности и поведения робота.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Они должны быть согласованы!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2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925692" y="4548579"/>
            <a:ext cx="705678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925692" y="3921844"/>
            <a:ext cx="705678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5692" y="4566485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Уровень визуальной</a:t>
            </a:r>
          </a:p>
          <a:p>
            <a:r>
              <a:rPr lang="ru-RU" sz="1200" dirty="0" err="1" smtClean="0"/>
              <a:t>антропоморфизации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32567" y="3945727"/>
            <a:ext cx="189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Уровень поведенческой</a:t>
            </a:r>
          </a:p>
          <a:p>
            <a:r>
              <a:rPr lang="ru-RU" sz="1200" dirty="0" err="1" smtClean="0"/>
              <a:t>антропоморфизации</a:t>
            </a:r>
            <a:endParaRPr lang="en-US" sz="1200" dirty="0"/>
          </a:p>
        </p:txBody>
      </p:sp>
      <p:sp>
        <p:nvSpPr>
          <p:cNvPr id="9" name="Овал 8"/>
          <p:cNvSpPr/>
          <p:nvPr/>
        </p:nvSpPr>
        <p:spPr>
          <a:xfrm>
            <a:off x="3491880" y="4407392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3491880" y="3777828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35353" y="3926610"/>
            <a:ext cx="576064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6"/>
          </p:cNvCxnSpPr>
          <p:nvPr/>
        </p:nvCxnSpPr>
        <p:spPr>
          <a:xfrm>
            <a:off x="3779912" y="3921844"/>
            <a:ext cx="576064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635896" y="843558"/>
            <a:ext cx="0" cy="395376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8112" y="37659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</a:schemeClr>
                </a:solidFill>
              </a:rPr>
              <a:t>низкий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568" y="440292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</a:schemeClr>
                </a:solidFill>
              </a:rPr>
              <a:t>низкий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4544" y="3768661"/>
            <a:ext cx="800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</a:schemeClr>
                </a:solidFill>
              </a:rPr>
              <a:t>высокий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8726" y="4407392"/>
            <a:ext cx="80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</a:schemeClr>
                </a:solidFill>
              </a:rPr>
              <a:t>высокий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49575" y="609476"/>
            <a:ext cx="0" cy="3168352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51389" y="2499742"/>
            <a:ext cx="7068720" cy="4443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0800000">
            <a:off x="515409" y="1458152"/>
            <a:ext cx="461665" cy="12766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отношение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>
            <a:off x="527323" y="674432"/>
            <a:ext cx="461665" cy="2269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ru-RU" dirty="0" smtClean="0"/>
              <a:t>+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514351" y="3563411"/>
            <a:ext cx="461665" cy="1692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ru-RU" dirty="0" smtClean="0"/>
              <a:t>-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79712" y="382218"/>
            <a:ext cx="554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Точка синхронизации поведения и внешнего вида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010653" y="1175056"/>
            <a:ext cx="6888938" cy="2551296"/>
          </a:xfrm>
          <a:custGeom>
            <a:avLst/>
            <a:gdLst>
              <a:gd name="connsiteX0" fmla="*/ 0 w 6888938"/>
              <a:gd name="connsiteY0" fmla="*/ 2551296 h 2551296"/>
              <a:gd name="connsiteX1" fmla="*/ 1106905 w 6888938"/>
              <a:gd name="connsiteY1" fmla="*/ 2489419 h 2551296"/>
              <a:gd name="connsiteX2" fmla="*/ 1980054 w 6888938"/>
              <a:gd name="connsiteY2" fmla="*/ 1905028 h 2551296"/>
              <a:gd name="connsiteX3" fmla="*/ 2344439 w 6888938"/>
              <a:gd name="connsiteY3" fmla="*/ 1135007 h 2551296"/>
              <a:gd name="connsiteX4" fmla="*/ 2523194 w 6888938"/>
              <a:gd name="connsiteY4" fmla="*/ 234358 h 2551296"/>
              <a:gd name="connsiteX5" fmla="*/ 2633197 w 6888938"/>
              <a:gd name="connsiteY5" fmla="*/ 21227 h 2551296"/>
              <a:gd name="connsiteX6" fmla="*/ 2853203 w 6888938"/>
              <a:gd name="connsiteY6" fmla="*/ 41852 h 2551296"/>
              <a:gd name="connsiteX7" fmla="*/ 3932607 w 6888938"/>
              <a:gd name="connsiteY7" fmla="*/ 323735 h 2551296"/>
              <a:gd name="connsiteX8" fmla="*/ 5342021 w 6888938"/>
              <a:gd name="connsiteY8" fmla="*/ 433738 h 2551296"/>
              <a:gd name="connsiteX9" fmla="*/ 6565804 w 6888938"/>
              <a:gd name="connsiteY9" fmla="*/ 474989 h 2551296"/>
              <a:gd name="connsiteX10" fmla="*/ 6888938 w 6888938"/>
              <a:gd name="connsiteY10" fmla="*/ 495615 h 255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8938" h="2551296">
                <a:moveTo>
                  <a:pt x="0" y="2551296"/>
                </a:moveTo>
                <a:lnTo>
                  <a:pt x="1106905" y="2489419"/>
                </a:lnTo>
                <a:cubicBezTo>
                  <a:pt x="1436914" y="2381708"/>
                  <a:pt x="1773799" y="2130763"/>
                  <a:pt x="1980054" y="1905028"/>
                </a:cubicBezTo>
                <a:cubicBezTo>
                  <a:pt x="2186309" y="1679293"/>
                  <a:pt x="2253916" y="1413452"/>
                  <a:pt x="2344439" y="1135007"/>
                </a:cubicBezTo>
                <a:cubicBezTo>
                  <a:pt x="2434962" y="856562"/>
                  <a:pt x="2475068" y="419988"/>
                  <a:pt x="2523194" y="234358"/>
                </a:cubicBezTo>
                <a:cubicBezTo>
                  <a:pt x="2571320" y="48728"/>
                  <a:pt x="2578195" y="53311"/>
                  <a:pt x="2633197" y="21227"/>
                </a:cubicBezTo>
                <a:cubicBezTo>
                  <a:pt x="2688199" y="-10857"/>
                  <a:pt x="2636635" y="-8566"/>
                  <a:pt x="2853203" y="41852"/>
                </a:cubicBezTo>
                <a:cubicBezTo>
                  <a:pt x="3069771" y="92270"/>
                  <a:pt x="3517804" y="258421"/>
                  <a:pt x="3932607" y="323735"/>
                </a:cubicBezTo>
                <a:cubicBezTo>
                  <a:pt x="4347410" y="389049"/>
                  <a:pt x="4903155" y="408529"/>
                  <a:pt x="5342021" y="433738"/>
                </a:cubicBezTo>
                <a:cubicBezTo>
                  <a:pt x="5780887" y="458947"/>
                  <a:pt x="6307985" y="464676"/>
                  <a:pt x="6565804" y="474989"/>
                </a:cubicBezTo>
                <a:cubicBezTo>
                  <a:pt x="6823623" y="485302"/>
                  <a:pt x="6835082" y="511657"/>
                  <a:pt x="6888938" y="495615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7315200" cy="5775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Кейс реализации на примере </a:t>
            </a:r>
            <a:r>
              <a:rPr lang="en-US" sz="3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Promobot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v4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7544" y="1058105"/>
            <a:ext cx="3478691" cy="3615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Снижение внешнего антропоморфизма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894461" y="3321749"/>
            <a:ext cx="437179" cy="400988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26" idx="2"/>
          </p:cNvCxnSpPr>
          <p:nvPr/>
        </p:nvCxnSpPr>
        <p:spPr>
          <a:xfrm>
            <a:off x="2190605" y="3321749"/>
            <a:ext cx="0" cy="400988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32" idx="0"/>
          </p:cNvCxnSpPr>
          <p:nvPr/>
        </p:nvCxnSpPr>
        <p:spPr>
          <a:xfrm>
            <a:off x="2915816" y="3321749"/>
            <a:ext cx="499146" cy="444699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notion.so/image/https%3A%2F%2Fs3-us-west-2.amazonaws.com%2Fsecure.notion-static.com%2F01d4a96b-c476-4bdd-874c-45961daa0b79%2FUntitled.png?table=block&amp;id=cb90e94e-193d-4106-9bb3-9db6d8edf72f&amp;spaceId=9f425aa9-2c15-4528-a151-42ce591ab7c4&amp;width=480&amp;userId=&amp;cache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61" y="1577355"/>
            <a:ext cx="2592288" cy="174439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notion.so/image/https%3A%2F%2Fs3-us-west-2.amazonaws.com%2Fsecure.notion-static.com%2F258c9575-ffaf-45ee-80a4-2478b753299d%2FUntitled.png?table=block&amp;id=1c895e17-ca89-4259-a49b-29e49f9c2320&amp;width=480&amp;userId=&amp;cache=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71134"/>
            <a:ext cx="1080120" cy="960856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notion.so/image/https%3A%2F%2Fs3-us-west-2.amazonaws.com%2Fsecure.notion-static.com%2Fca4c4361-bbdb-4aab-b576-d28d7eb7f90d%2FUntitled.png?table=block&amp;id=0e727246-fa4b-4225-8eae-803288710d70&amp;width=480&amp;userId=&amp;cache=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7" y="3766448"/>
            <a:ext cx="1138722" cy="96554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notion.so/image/https%3A%2F%2Fs3-us-west-2.amazonaws.com%2Fsecure.notion-static.com%2F702db992-9e6d-4a5a-8f1b-65632f92b00f%2FUntitled.png?table=block&amp;id=1a4f580f-59a4-4ee1-bd3e-7668f6134ebf&amp;width=480&amp;userId=&amp;cache=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66448"/>
            <a:ext cx="998292" cy="960856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572000" y="987574"/>
            <a:ext cx="0" cy="3960440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860032" y="1491630"/>
            <a:ext cx="38884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Реакция на посторонний шум (Вздрогнуть.)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Провожать взглядом (Помахать рукой)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Переминаться на месте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Скука (Вздыхать / Качать рукой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04048" y="1067339"/>
            <a:ext cx="3478691" cy="3615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Увеличение поведенческого реализма в режиме ожидания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4671015"/>
            <a:ext cx="387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Михаил Долгих, магистрант гр. МИР-20-1м, ПНИПУ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4080143"/>
            <a:ext cx="34563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 “That Robot Stared Back at Me!”: Demonstrating Perceptual Ability Is Key to Successful Human–Robot </a:t>
            </a:r>
            <a:r>
              <a:rPr lang="en-US" sz="900" dirty="0" smtClean="0"/>
              <a:t>Interactions</a:t>
            </a:r>
            <a:r>
              <a:rPr lang="ru-RU" sz="900" dirty="0" smtClean="0"/>
              <a:t>, </a:t>
            </a:r>
            <a:r>
              <a:rPr lang="en-US" sz="900" dirty="0"/>
              <a:t>Masaya </a:t>
            </a:r>
            <a:r>
              <a:rPr lang="en-US" sz="900" dirty="0" smtClean="0"/>
              <a:t>Iwasaki</a:t>
            </a:r>
            <a:r>
              <a:rPr lang="ru-RU" sz="900" dirty="0" smtClean="0"/>
              <a:t> </a:t>
            </a:r>
            <a:r>
              <a:rPr lang="en-US" sz="900" dirty="0" smtClean="0"/>
              <a:t>et al. </a:t>
            </a:r>
            <a:r>
              <a:rPr lang="nb-NO" sz="900" dirty="0"/>
              <a:t>Robot. AI, 06 September 2019</a:t>
            </a:r>
            <a:r>
              <a:rPr lang="en-US" sz="900" dirty="0" smtClean="0"/>
              <a:t> </a:t>
            </a:r>
            <a:endParaRPr lang="en-US" sz="9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377838" y="4159026"/>
            <a:ext cx="0" cy="3600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s://www.frontiersin.org/files/Articles/447761/frobt-06-00085-HTML/image_m/frobt-06-00085-g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176" y="2801524"/>
            <a:ext cx="2041184" cy="1142454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9503"/>
            <a:ext cx="7315200" cy="64807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Фокус-группа в компании «</a:t>
            </a:r>
            <a:r>
              <a:rPr lang="ru-RU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Промобот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03598"/>
            <a:ext cx="7315200" cy="3528423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17 февраля 2022 года проведена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фокус-группа (очно)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 сотрудниками компании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Промобот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 (г. Пермь). Продолжительность: 60 минут. Количество участников: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10.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 исследования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– уточнение концепции прикладного антропоморфизма, а именно: </a:t>
            </a:r>
          </a:p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1) рассмотреть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базовые принципы восприятия антропоморфных роботов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 среде разработчиков;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провести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оценку разных вариантов интерфейса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робота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Promobot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3) установить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условия активации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антропоморфных проекций у разработчиков;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4)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Подтвердить или опровергнуть гипотезу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“engineering  bias”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EB)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в дизайне робота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Promote V.4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наиболее предпочтителен антропоморфный минимализм.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1320</TotalTime>
  <Words>607</Words>
  <Application>Microsoft Office PowerPoint</Application>
  <PresentationFormat>Экран (16:9)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Перспектива</vt:lpstr>
      <vt:lpstr>            Прикладной антропоморфизм и человеко-машинное взаимодействие </vt:lpstr>
      <vt:lpstr>Грант РФФИ-2021/2022</vt:lpstr>
      <vt:lpstr>Антропоморфизм в робототехнике</vt:lpstr>
      <vt:lpstr>Условия активации антропоморфных проекций  у пользователя </vt:lpstr>
      <vt:lpstr>Принцип асимметрии</vt:lpstr>
      <vt:lpstr>Принцип согласованности </vt:lpstr>
      <vt:lpstr>Презентация PowerPoint</vt:lpstr>
      <vt:lpstr>Кейс реализации на примере Promobot v4</vt:lpstr>
      <vt:lpstr>Фокус-группа в компании «Промобот»</vt:lpstr>
      <vt:lpstr>Три версии робота Promobot V.4 (средний, высокий и низкий уровень антропоморфности)</vt:lpstr>
      <vt:lpstr>Стимульные материалы </vt:lpstr>
      <vt:lpstr>Предварительные итоги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Helene</dc:creator>
  <cp:lastModifiedBy>Helene</cp:lastModifiedBy>
  <cp:revision>157</cp:revision>
  <dcterms:created xsi:type="dcterms:W3CDTF">2020-10-11T16:13:21Z</dcterms:created>
  <dcterms:modified xsi:type="dcterms:W3CDTF">2022-08-04T18:16:55Z</dcterms:modified>
</cp:coreProperties>
</file>